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322" r:id="rId3"/>
    <p:sldId id="323" r:id="rId4"/>
    <p:sldId id="324" r:id="rId5"/>
    <p:sldId id="325" r:id="rId6"/>
    <p:sldId id="326" r:id="rId7"/>
    <p:sldId id="327" r:id="rId8"/>
    <p:sldId id="328" r:id="rId9"/>
    <p:sldId id="320" r:id="rId10"/>
    <p:sldId id="329" r:id="rId11"/>
    <p:sldId id="330" r:id="rId12"/>
    <p:sldId id="331" r:id="rId13"/>
    <p:sldId id="332" r:id="rId14"/>
    <p:sldId id="333" r:id="rId15"/>
    <p:sldId id="334" r:id="rId16"/>
    <p:sldId id="357" r:id="rId17"/>
    <p:sldId id="335" r:id="rId18"/>
    <p:sldId id="336" r:id="rId19"/>
    <p:sldId id="337" r:id="rId20"/>
    <p:sldId id="338" r:id="rId21"/>
    <p:sldId id="339" r:id="rId22"/>
    <p:sldId id="358" r:id="rId23"/>
    <p:sldId id="340" r:id="rId24"/>
    <p:sldId id="341" r:id="rId25"/>
    <p:sldId id="356" r:id="rId26"/>
    <p:sldId id="342" r:id="rId27"/>
    <p:sldId id="343" r:id="rId28"/>
    <p:sldId id="344" r:id="rId29"/>
    <p:sldId id="345" r:id="rId30"/>
    <p:sldId id="347" r:id="rId31"/>
    <p:sldId id="346" r:id="rId32"/>
    <p:sldId id="348" r:id="rId33"/>
    <p:sldId id="349" r:id="rId34"/>
    <p:sldId id="350" r:id="rId35"/>
    <p:sldId id="360" r:id="rId36"/>
    <p:sldId id="361" r:id="rId37"/>
    <p:sldId id="351" r:id="rId38"/>
    <p:sldId id="353" r:id="rId39"/>
    <p:sldId id="352" r:id="rId40"/>
    <p:sldId id="355" r:id="rId41"/>
    <p:sldId id="354" r:id="rId4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22/02/2019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930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22/02/2019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529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22/02/2019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645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22/02/2019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681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22/02/2019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981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22/02/2019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679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22/02/2019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66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22/02/2019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280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22/02/2019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534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22/02/2019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15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22/02/2019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970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3000">
              <a:srgbClr val="FFF0C2"/>
            </a:gs>
            <a:gs pos="0">
              <a:schemeClr val="accent4">
                <a:lumMod val="0"/>
                <a:lumOff val="100000"/>
              </a:schemeClr>
            </a:gs>
            <a:gs pos="30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342BC-4AF2-4181-9D3C-C641E2647F64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22/02/2019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40BF2-367A-4D2D-84BD-61E5BC729491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145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 CuadroTexto"/>
          <p:cNvSpPr txBox="1"/>
          <p:nvPr/>
        </p:nvSpPr>
        <p:spPr>
          <a:xfrm>
            <a:off x="1068946" y="193033"/>
            <a:ext cx="10032642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6000" b="1" dirty="0">
                <a:ln w="1143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ESENCIA DEL MODELO FINANCIERO DIVINO</a:t>
            </a:r>
          </a:p>
        </p:txBody>
      </p:sp>
      <p:pic>
        <p:nvPicPr>
          <p:cNvPr id="4" name="Imagen 3" descr="9 citas de la Biblia y un poema sobre la mujer y la maternidad-MainPhot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1276" y="2132025"/>
            <a:ext cx="5497722" cy="4648155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  <p:extLst>
      <p:ext uri="{BB962C8B-B14F-4D97-AF65-F5344CB8AC3E}">
        <p14:creationId xmlns:p14="http://schemas.microsoft.com/office/powerpoint/2010/main" val="8422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3 CuadroTexto"/>
          <p:cNvSpPr txBox="1"/>
          <p:nvPr/>
        </p:nvSpPr>
        <p:spPr>
          <a:xfrm>
            <a:off x="748854" y="739036"/>
            <a:ext cx="9659746" cy="44012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Pero Satanás se ha propuesto interesar a los hombres en </a:t>
            </a: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primer término en sí mismos,</a:t>
            </a: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 y éstos al ceder a su control han desarrollado un egoísmo que ha llenado al mundo de miseria y lucha, y ha indispuesto a los hombres entre sí.</a:t>
            </a:r>
          </a:p>
        </p:txBody>
      </p:sp>
    </p:spTree>
    <p:extLst>
      <p:ext uri="{BB962C8B-B14F-4D97-AF65-F5344CB8AC3E}">
        <p14:creationId xmlns:p14="http://schemas.microsoft.com/office/powerpoint/2010/main" val="1517937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3 CuadroTexto"/>
          <p:cNvSpPr txBox="1"/>
          <p:nvPr/>
        </p:nvSpPr>
        <p:spPr>
          <a:xfrm>
            <a:off x="748854" y="1447374"/>
            <a:ext cx="9659746" cy="31700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El egoísmo es la esencia de la depravación,</a:t>
            </a: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 y debido a que los seres humanos han cedido a su poder, hoy se ve en el mundo lo opuesto a la obediencia a Dios. </a:t>
            </a:r>
          </a:p>
        </p:txBody>
      </p:sp>
    </p:spTree>
    <p:extLst>
      <p:ext uri="{BB962C8B-B14F-4D97-AF65-F5344CB8AC3E}">
        <p14:creationId xmlns:p14="http://schemas.microsoft.com/office/powerpoint/2010/main" val="1938786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3 CuadroTexto"/>
          <p:cNvSpPr txBox="1"/>
          <p:nvPr/>
        </p:nvSpPr>
        <p:spPr>
          <a:xfrm>
            <a:off x="656823" y="708793"/>
            <a:ext cx="10228295" cy="44012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Las naciones, las familias y los individuos están deseosos de convertirse ellos mismos en la figura central. El hombre desea gobernar sobre su prójimo. Al separarse, en su egoísmo, de Dios y de sus semejantes sigue sus inclinaciones desenfrenadas. </a:t>
            </a:r>
          </a:p>
        </p:txBody>
      </p:sp>
    </p:spTree>
    <p:extLst>
      <p:ext uri="{BB962C8B-B14F-4D97-AF65-F5344CB8AC3E}">
        <p14:creationId xmlns:p14="http://schemas.microsoft.com/office/powerpoint/2010/main" val="159867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3 CuadroTexto"/>
          <p:cNvSpPr txBox="1"/>
          <p:nvPr/>
        </p:nvSpPr>
        <p:spPr>
          <a:xfrm>
            <a:off x="656823" y="708793"/>
            <a:ext cx="10228295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El egoísmo ha introducido discordia en la iglesia y la ha llenado de una ambición no santificada... </a:t>
            </a:r>
            <a:r>
              <a:rPr lang="es-CO" sz="4000" b="1" dirty="0">
                <a:ln w="11430"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El egoísmo destruye la semejanza con Cristo y llena al hombre de amor propio. </a:t>
            </a: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Conduce a un alejamiento continuo de la justicia…</a:t>
            </a:r>
          </a:p>
        </p:txBody>
      </p:sp>
    </p:spTree>
    <p:extLst>
      <p:ext uri="{BB962C8B-B14F-4D97-AF65-F5344CB8AC3E}">
        <p14:creationId xmlns:p14="http://schemas.microsoft.com/office/powerpoint/2010/main" val="1206443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3 CuadroTexto"/>
          <p:cNvSpPr txBox="1"/>
          <p:nvPr/>
        </p:nvSpPr>
        <p:spPr>
          <a:xfrm>
            <a:off x="656823" y="167275"/>
            <a:ext cx="10228295" cy="62478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El egoísmo es el impulso humano más poderoso y más generalizado, y debido a esto la lucha del alma entre la simpatía y la codicia constituye una prueba desigual; </a:t>
            </a:r>
            <a:r>
              <a:rPr lang="es-CO" sz="4000" b="1" dirty="0">
                <a:ln w="11430"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porque mientras el egoísmo es la pasión más fuerte, </a:t>
            </a:r>
            <a:r>
              <a:rPr lang="es-CO" sz="4000" b="1" dirty="0">
                <a:ln w="11430"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el amor y la benevolencia son con mucha frecuencia los sentimientos más débiles, </a:t>
            </a: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y por regla general el maligno gana la victoria…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s-CO" sz="4000" b="1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208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3 CuadroTexto"/>
          <p:cNvSpPr txBox="1"/>
          <p:nvPr/>
        </p:nvSpPr>
        <p:spPr>
          <a:xfrm>
            <a:off x="656823" y="167275"/>
            <a:ext cx="10228295" cy="56323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…no hay otra forma de salvar a los hombres si no se los separa de su vida de egoísmo…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Cristo no permitirá que ninguna persona egoísta entre en los recintos del cielo. Ningún codicioso puede cruzar las puertas de perla, porque toda codicia es idolatría.- RH, julio 11, 1899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s-CO" sz="4000" b="1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81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3 CuadroTexto"/>
          <p:cNvSpPr txBox="1"/>
          <p:nvPr/>
        </p:nvSpPr>
        <p:spPr>
          <a:xfrm>
            <a:off x="775202" y="167275"/>
            <a:ext cx="10109916" cy="56323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3600" b="1" dirty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…Para que representemos el carácter de Cristo, toda partícula de egoísmo tendría que ser expelida del alma. </a:t>
            </a:r>
            <a:r>
              <a:rPr lang="es-CO" sz="36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- HC P 334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36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El remedio de Dios para la codicia. </a:t>
            </a:r>
            <a:r>
              <a:rPr lang="es-CO" sz="36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La costumbre de dar, que es el fruto de la abnegación, ayuda en forma admirable al dador...  La benevolencia abnegada y constante es el remedio de Dios para los pecados roedores del egoísmo y la codicia... El dar de continuo ahoga la codicia.-</a:t>
            </a:r>
            <a:r>
              <a:rPr lang="es-CO" sz="36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HC P 335</a:t>
            </a:r>
          </a:p>
        </p:txBody>
      </p:sp>
    </p:spTree>
    <p:extLst>
      <p:ext uri="{BB962C8B-B14F-4D97-AF65-F5344CB8AC3E}">
        <p14:creationId xmlns:p14="http://schemas.microsoft.com/office/powerpoint/2010/main" val="1521769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3 CuadroTexto"/>
          <p:cNvSpPr txBox="1"/>
          <p:nvPr/>
        </p:nvSpPr>
        <p:spPr>
          <a:xfrm>
            <a:off x="1365161" y="1107432"/>
            <a:ext cx="9519957" cy="34778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6000" b="1" dirty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¡Esa es nuestra realidad!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s-CO" sz="4000" b="1" dirty="0">
              <a:ln w="11430">
                <a:solidFill>
                  <a:schemeClr val="accent6">
                    <a:lumMod val="50000"/>
                  </a:schemeClr>
                </a:solidFill>
              </a:ln>
              <a:solidFill>
                <a:srgbClr val="7030A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tx1"/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Y… Dios conoce nuestro peligro y nos ha rodeado de medios destinados a impedir nuestra ruina. HC 336</a:t>
            </a:r>
          </a:p>
        </p:txBody>
      </p:sp>
    </p:spTree>
    <p:extLst>
      <p:ext uri="{BB962C8B-B14F-4D97-AF65-F5344CB8AC3E}">
        <p14:creationId xmlns:p14="http://schemas.microsoft.com/office/powerpoint/2010/main" val="2100997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3 CuadroTexto"/>
          <p:cNvSpPr txBox="1"/>
          <p:nvPr/>
        </p:nvSpPr>
        <p:spPr>
          <a:xfrm>
            <a:off x="785611" y="2356683"/>
            <a:ext cx="10702344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CO" sz="6000" b="1" dirty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EL TÍTULO DE PROPIEDAD DEL MUNDO</a:t>
            </a:r>
          </a:p>
        </p:txBody>
      </p:sp>
      <p:sp>
        <p:nvSpPr>
          <p:cNvPr id="6" name="3 CuadroTexto"/>
          <p:cNvSpPr txBox="1"/>
          <p:nvPr/>
        </p:nvSpPr>
        <p:spPr>
          <a:xfrm>
            <a:off x="5471374" y="0"/>
            <a:ext cx="1006699" cy="132343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ngle"/>
          </a:sp3d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CO" sz="8000" b="1" dirty="0">
                <a:ln/>
                <a:solidFill>
                  <a:schemeClr val="accent6">
                    <a:lumMod val="75000"/>
                  </a:schemeClr>
                </a:solidFill>
              </a:rPr>
              <a:t>II</a:t>
            </a:r>
          </a:p>
        </p:txBody>
      </p:sp>
    </p:spTree>
    <p:extLst>
      <p:ext uri="{BB962C8B-B14F-4D97-AF65-F5344CB8AC3E}">
        <p14:creationId xmlns:p14="http://schemas.microsoft.com/office/powerpoint/2010/main" val="193150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6" name="2 Subtítulo"/>
          <p:cNvSpPr txBox="1">
            <a:spLocks/>
          </p:cNvSpPr>
          <p:nvPr/>
        </p:nvSpPr>
        <p:spPr>
          <a:xfrm>
            <a:off x="721217" y="1421242"/>
            <a:ext cx="10328856" cy="3492388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4000" b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Salmos 24</a:t>
            </a:r>
          </a:p>
          <a:p>
            <a:pPr algn="just"/>
            <a:r>
              <a:rPr lang="es-CO" sz="4000" b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1 De Jehová es la tierra y su plenitud; el mundo, y los que en él habitan.</a:t>
            </a:r>
          </a:p>
          <a:p>
            <a:pPr algn="just"/>
            <a:r>
              <a:rPr lang="es-CO" sz="4000" b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2 Porque él la fundó sobre los mares, El la afirmó sobre los ríos.</a:t>
            </a:r>
          </a:p>
        </p:txBody>
      </p:sp>
    </p:spTree>
    <p:extLst>
      <p:ext uri="{BB962C8B-B14F-4D97-AF65-F5344CB8AC3E}">
        <p14:creationId xmlns:p14="http://schemas.microsoft.com/office/powerpoint/2010/main" val="3536350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7"/>
          <p:cNvSpPr>
            <a:spLocks noChangeArrowheads="1"/>
          </p:cNvSpPr>
          <p:nvPr/>
        </p:nvSpPr>
        <p:spPr bwMode="auto">
          <a:xfrm>
            <a:off x="765980" y="1612005"/>
            <a:ext cx="5196938" cy="511775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>
                <a:ln>
                  <a:solidFill>
                    <a:schemeClr val="bg1"/>
                  </a:solidFill>
                </a:ln>
                <a:noFill/>
              </a:rPr>
              <a:t>º</a:t>
            </a:r>
          </a:p>
        </p:txBody>
      </p:sp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6297769" y="1612005"/>
            <a:ext cx="4968161" cy="5117755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5" name="6 Flecha curvada hacia la derecha"/>
          <p:cNvSpPr/>
          <p:nvPr/>
        </p:nvSpPr>
        <p:spPr>
          <a:xfrm rot="2934563">
            <a:off x="2605149" y="-166625"/>
            <a:ext cx="644055" cy="2153329"/>
          </a:xfrm>
          <a:prstGeom prst="curvedRightArrow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" name="7 Flecha curvada hacia la derecha"/>
          <p:cNvSpPr/>
          <p:nvPr/>
        </p:nvSpPr>
        <p:spPr>
          <a:xfrm rot="15829324">
            <a:off x="5775902" y="5370107"/>
            <a:ext cx="658782" cy="2112177"/>
          </a:xfrm>
          <a:prstGeom prst="curvedRightArrow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" name="WordArt 10"/>
          <p:cNvSpPr>
            <a:spLocks noChangeArrowheads="1" noChangeShapeType="1" noTextEdit="1"/>
          </p:cNvSpPr>
          <p:nvPr/>
        </p:nvSpPr>
        <p:spPr bwMode="auto">
          <a:xfrm>
            <a:off x="6984633" y="3889774"/>
            <a:ext cx="3784627" cy="50165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</a:rPr>
              <a:t>El Mundo Caído</a:t>
            </a:r>
          </a:p>
        </p:txBody>
      </p:sp>
      <p:sp>
        <p:nvSpPr>
          <p:cNvPr id="8" name="WordArt 9"/>
          <p:cNvSpPr>
            <a:spLocks noChangeArrowheads="1" noChangeShapeType="1" noTextEdit="1"/>
          </p:cNvSpPr>
          <p:nvPr/>
        </p:nvSpPr>
        <p:spPr bwMode="auto">
          <a:xfrm>
            <a:off x="1895689" y="3867551"/>
            <a:ext cx="3124200" cy="523875"/>
          </a:xfrm>
          <a:prstGeom prst="rect">
            <a:avLst/>
          </a:prstGeom>
          <a:effec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Creación de Dios</a:t>
            </a:r>
          </a:p>
        </p:txBody>
      </p:sp>
      <p:sp>
        <p:nvSpPr>
          <p:cNvPr id="10" name="3 CuadroTexto"/>
          <p:cNvSpPr txBox="1"/>
          <p:nvPr/>
        </p:nvSpPr>
        <p:spPr>
          <a:xfrm>
            <a:off x="3876597" y="458775"/>
            <a:ext cx="4611228" cy="101566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CO" sz="6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PECADO</a:t>
            </a:r>
          </a:p>
        </p:txBody>
      </p:sp>
    </p:spTree>
    <p:extLst>
      <p:ext uri="{BB962C8B-B14F-4D97-AF65-F5344CB8AC3E}">
        <p14:creationId xmlns:p14="http://schemas.microsoft.com/office/powerpoint/2010/main" val="275826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6" name="2 Subtítulo"/>
          <p:cNvSpPr txBox="1">
            <a:spLocks/>
          </p:cNvSpPr>
          <p:nvPr/>
        </p:nvSpPr>
        <p:spPr>
          <a:xfrm>
            <a:off x="721217" y="1421242"/>
            <a:ext cx="10328856" cy="2313631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4000" b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Hageo 2</a:t>
            </a:r>
          </a:p>
          <a:p>
            <a:pPr algn="just"/>
            <a:r>
              <a:rPr lang="es-CO" sz="4000" b="1" dirty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8 Mía es la plata, y mío es el oro, dice Jehová de los ejércitos. </a:t>
            </a:r>
          </a:p>
        </p:txBody>
      </p:sp>
    </p:spTree>
    <p:extLst>
      <p:ext uri="{BB962C8B-B14F-4D97-AF65-F5344CB8AC3E}">
        <p14:creationId xmlns:p14="http://schemas.microsoft.com/office/powerpoint/2010/main" val="1591863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6" name="2 Subtítulo"/>
          <p:cNvSpPr txBox="1">
            <a:spLocks/>
          </p:cNvSpPr>
          <p:nvPr/>
        </p:nvSpPr>
        <p:spPr>
          <a:xfrm>
            <a:off x="721217" y="1421242"/>
            <a:ext cx="10328856" cy="358864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4000" b="1" dirty="0">
                <a:ln>
                  <a:solidFill>
                    <a:srgbClr val="00206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Entonces: ¿Por qué El Señor, siendo dueño de todo, ha decidido establecer en su iglesia,  un sistema financiero tan frágil, sostenido por  las débiles, corruptas y codiciadas finanzas nuestras…?</a:t>
            </a:r>
          </a:p>
        </p:txBody>
      </p:sp>
    </p:spTree>
    <p:extLst>
      <p:ext uri="{BB962C8B-B14F-4D97-AF65-F5344CB8AC3E}">
        <p14:creationId xmlns:p14="http://schemas.microsoft.com/office/powerpoint/2010/main" val="193489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5" name="Imagen 4" descr="https://pbs.twimg.com/media/DXowAfpWsAEEkGi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912" y="167275"/>
            <a:ext cx="8803206" cy="64900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43026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6" name="2 Subtítulo"/>
          <p:cNvSpPr txBox="1">
            <a:spLocks/>
          </p:cNvSpPr>
          <p:nvPr/>
        </p:nvSpPr>
        <p:spPr>
          <a:xfrm>
            <a:off x="1004553" y="1949276"/>
            <a:ext cx="10328856" cy="2365147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4000" b="1" dirty="0">
                <a:ln>
                  <a:solidFill>
                    <a:srgbClr val="00206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¿Por qué ha querido el Señor financiar su obra perfecta y santa con recursos de esta naturaleza  y de esta forma tan limitada? </a:t>
            </a:r>
          </a:p>
        </p:txBody>
      </p:sp>
    </p:spTree>
    <p:extLst>
      <p:ext uri="{BB962C8B-B14F-4D97-AF65-F5344CB8AC3E}">
        <p14:creationId xmlns:p14="http://schemas.microsoft.com/office/powerpoint/2010/main" val="305312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6" name="2 Subtítulo"/>
          <p:cNvSpPr txBox="1">
            <a:spLocks/>
          </p:cNvSpPr>
          <p:nvPr/>
        </p:nvSpPr>
        <p:spPr>
          <a:xfrm>
            <a:off x="1013765" y="1310797"/>
            <a:ext cx="10328856" cy="2365147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40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Porque…. Su sistema financiero,</a:t>
            </a:r>
          </a:p>
          <a:p>
            <a:pPr algn="just"/>
            <a:r>
              <a:rPr lang="es-CO" sz="40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</a:rPr>
              <a:t>Forma parte ESENCIAL del mecanismo ideado por el Señor para arrancar a pedazos el EGOÍSMO enraizado en el alma.</a:t>
            </a:r>
          </a:p>
        </p:txBody>
      </p:sp>
    </p:spTree>
    <p:extLst>
      <p:ext uri="{BB962C8B-B14F-4D97-AF65-F5344CB8AC3E}">
        <p14:creationId xmlns:p14="http://schemas.microsoft.com/office/powerpoint/2010/main" val="356350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6" name="2 Subtítulo"/>
          <p:cNvSpPr txBox="1">
            <a:spLocks/>
          </p:cNvSpPr>
          <p:nvPr/>
        </p:nvSpPr>
        <p:spPr>
          <a:xfrm>
            <a:off x="1013765" y="1310797"/>
            <a:ext cx="10328856" cy="2365147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40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El oro y la plata pertenecen al Señor; él podría, si quisiera, hacerlos llover del cielo. – CMC 17.2</a:t>
            </a:r>
          </a:p>
        </p:txBody>
      </p:sp>
    </p:spTree>
    <p:extLst>
      <p:ext uri="{BB962C8B-B14F-4D97-AF65-F5344CB8AC3E}">
        <p14:creationId xmlns:p14="http://schemas.microsoft.com/office/powerpoint/2010/main" val="162106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7" name="3 CuadroTexto"/>
          <p:cNvSpPr txBox="1"/>
          <p:nvPr/>
        </p:nvSpPr>
        <p:spPr>
          <a:xfrm>
            <a:off x="5471374" y="0"/>
            <a:ext cx="1006699" cy="132343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ngle"/>
          </a:sp3d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CO" sz="8000" b="1" dirty="0">
                <a:ln/>
                <a:solidFill>
                  <a:schemeClr val="accent6">
                    <a:lumMod val="75000"/>
                  </a:schemeClr>
                </a:solidFill>
              </a:rPr>
              <a:t>III</a:t>
            </a:r>
          </a:p>
        </p:txBody>
      </p:sp>
      <p:sp>
        <p:nvSpPr>
          <p:cNvPr id="8" name="3 CuadroTexto"/>
          <p:cNvSpPr txBox="1"/>
          <p:nvPr/>
        </p:nvSpPr>
        <p:spPr>
          <a:xfrm>
            <a:off x="836215" y="1791986"/>
            <a:ext cx="10702344" cy="28623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CO" sz="6000" b="1" dirty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MECANISMO DE TRANSFORMACIÓN Y PURIFICACIÓN</a:t>
            </a:r>
          </a:p>
        </p:txBody>
      </p:sp>
    </p:spTree>
    <p:extLst>
      <p:ext uri="{BB962C8B-B14F-4D97-AF65-F5344CB8AC3E}">
        <p14:creationId xmlns:p14="http://schemas.microsoft.com/office/powerpoint/2010/main" val="401730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8" name="2 Subtítulo"/>
          <p:cNvSpPr txBox="1">
            <a:spLocks/>
          </p:cNvSpPr>
          <p:nvPr/>
        </p:nvSpPr>
        <p:spPr>
          <a:xfrm>
            <a:off x="412124" y="800582"/>
            <a:ext cx="11024315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indent="-914400" algn="just">
              <a:buFont typeface="+mj-lt"/>
              <a:buAutoNum type="arabicPeriod"/>
            </a:pPr>
            <a:r>
              <a:rPr lang="es-CO" sz="54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Dios nos da de sus riquezas.</a:t>
            </a:r>
          </a:p>
          <a:p>
            <a:pPr marL="914400" indent="-914400" algn="just">
              <a:buFont typeface="+mj-lt"/>
              <a:buAutoNum type="arabicPeriod"/>
            </a:pPr>
            <a:r>
              <a:rPr lang="es-CO" sz="54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Por Mandamiento nos pide que le devolvamos de lo que nos da, el 10%</a:t>
            </a:r>
          </a:p>
          <a:p>
            <a:pPr marL="914400" indent="-914400" algn="just">
              <a:buFont typeface="+mj-lt"/>
              <a:buAutoNum type="arabicPeriod"/>
            </a:pPr>
            <a:r>
              <a:rPr lang="es-CO" sz="54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Nos invita y nos motiva ofreciéndonos  bendiciones si del 90% nuestro le devolvemos a Él una porción voluntaria. </a:t>
            </a:r>
          </a:p>
          <a:p>
            <a:pPr marL="914400" indent="-914400" algn="just">
              <a:buFont typeface="+mj-lt"/>
              <a:buAutoNum type="arabicPeriod"/>
            </a:pPr>
            <a:r>
              <a:rPr lang="es-CO" sz="54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Si creemos plenamente en sus palabras y promesas nos insta para que al dar y cumplir sus pedidos, no demos en vano (Vana ofrenda).</a:t>
            </a:r>
          </a:p>
        </p:txBody>
      </p:sp>
    </p:spTree>
    <p:extLst>
      <p:ext uri="{BB962C8B-B14F-4D97-AF65-F5344CB8AC3E}">
        <p14:creationId xmlns:p14="http://schemas.microsoft.com/office/powerpoint/2010/main" val="2256947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2 Subtítulo"/>
          <p:cNvSpPr txBox="1">
            <a:spLocks/>
          </p:cNvSpPr>
          <p:nvPr/>
        </p:nvSpPr>
        <p:spPr>
          <a:xfrm>
            <a:off x="605308" y="360458"/>
            <a:ext cx="10148552" cy="4896544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5. Este acto de recibir y devolver, crea una dinámica, en la que Dios toma los méritos de Cristo; su sacrificio, su muerte, su sangre derramada por nosotros; y los coloca en las manos del Espíritu Santo;  para aplicarlos en el alma de cada humilde donante, que, </a:t>
            </a:r>
            <a:r>
              <a:rPr lang="es-CO" b="1" u="sng" dirty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</a:rPr>
              <a:t>postrado ante su salvador</a:t>
            </a:r>
            <a:r>
              <a:rPr lang="es-CO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, </a:t>
            </a:r>
            <a:r>
              <a:rPr lang="es-CO" b="1" u="sng" dirty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</a:rPr>
              <a:t>le entrega sus ofrendas pactadas y el diezmo solicitado.</a:t>
            </a:r>
            <a:r>
              <a:rPr lang="es-CO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 Esta dinámica,  producen un torbellino de misericordia Divina, que va arrancando a pedazos el egoísmo enraizado en el alma, y va purificando los espacios vacíos, y reemplazándolos por la justicia, la bondad, la fidelidad, la dulzura, y la perfección del carácter de Cristo.</a:t>
            </a:r>
          </a:p>
        </p:txBody>
      </p:sp>
    </p:spTree>
    <p:extLst>
      <p:ext uri="{BB962C8B-B14F-4D97-AF65-F5344CB8AC3E}">
        <p14:creationId xmlns:p14="http://schemas.microsoft.com/office/powerpoint/2010/main" val="322466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6" name="2 Subtítulo"/>
          <p:cNvSpPr txBox="1">
            <a:spLocks/>
          </p:cNvSpPr>
          <p:nvPr/>
        </p:nvSpPr>
        <p:spPr>
          <a:xfrm>
            <a:off x="1451603" y="1169782"/>
            <a:ext cx="8424936" cy="35696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54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6.	La velocidad del proceso en cada ser, está sujeta a la </a:t>
            </a:r>
            <a:r>
              <a:rPr lang="es-CO" sz="5400" b="1" dirty="0">
                <a:ln>
                  <a:solidFill>
                    <a:sysClr val="windowText" lastClr="000000"/>
                  </a:solidFill>
                </a:ln>
                <a:solidFill>
                  <a:srgbClr val="00CC00"/>
                </a:solidFill>
              </a:rPr>
              <a:t>frecuencia y autenticidad </a:t>
            </a:r>
            <a:r>
              <a:rPr lang="es-CO" sz="54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conque lo ejercite.</a:t>
            </a:r>
          </a:p>
        </p:txBody>
      </p:sp>
    </p:spTree>
    <p:extLst>
      <p:ext uri="{BB962C8B-B14F-4D97-AF65-F5344CB8AC3E}">
        <p14:creationId xmlns:p14="http://schemas.microsoft.com/office/powerpoint/2010/main" val="477332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>
            <a:spLocks noChangeArrowheads="1"/>
          </p:cNvSpPr>
          <p:nvPr/>
        </p:nvSpPr>
        <p:spPr bwMode="auto">
          <a:xfrm>
            <a:off x="2472745" y="231819"/>
            <a:ext cx="6890196" cy="6516709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9" name="WordArt 10"/>
          <p:cNvSpPr>
            <a:spLocks noChangeArrowheads="1" noChangeShapeType="1" noTextEdit="1"/>
          </p:cNvSpPr>
          <p:nvPr/>
        </p:nvSpPr>
        <p:spPr bwMode="auto">
          <a:xfrm>
            <a:off x="4440994" y="572240"/>
            <a:ext cx="2953697" cy="87382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</a:rPr>
              <a:t>El Mundo </a:t>
            </a:r>
          </a:p>
          <a:p>
            <a:pPr algn="ctr"/>
            <a:r>
              <a:rPr lang="es-ES" sz="36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</a:rPr>
              <a:t>Caído</a:t>
            </a:r>
          </a:p>
        </p:txBody>
      </p:sp>
      <p:sp>
        <p:nvSpPr>
          <p:cNvPr id="11" name="WordArt 10"/>
          <p:cNvSpPr>
            <a:spLocks noChangeArrowheads="1" noChangeShapeType="1" noTextEdit="1"/>
          </p:cNvSpPr>
          <p:nvPr/>
        </p:nvSpPr>
        <p:spPr bwMode="auto">
          <a:xfrm>
            <a:off x="4440994" y="1609859"/>
            <a:ext cx="2953697" cy="8113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</a:rPr>
              <a:t>Una Empresa de </a:t>
            </a:r>
          </a:p>
          <a:p>
            <a:pPr algn="ctr"/>
            <a:r>
              <a:rPr lang="es-ES" sz="36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/>
              </a:rPr>
              <a:t>Salvación</a:t>
            </a:r>
          </a:p>
        </p:txBody>
      </p:sp>
      <p:pic>
        <p:nvPicPr>
          <p:cNvPr id="12" name="Picture 6" descr="jesus cruz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88051" y="2597896"/>
            <a:ext cx="1896558" cy="2023926"/>
          </a:xfrm>
          <a:prstGeom prst="rect">
            <a:avLst/>
          </a:prstGeom>
          <a:noFill/>
        </p:spPr>
      </p:pic>
      <p:sp>
        <p:nvSpPr>
          <p:cNvPr id="13" name="Oval 8"/>
          <p:cNvSpPr>
            <a:spLocks noChangeArrowheads="1"/>
          </p:cNvSpPr>
          <p:nvPr/>
        </p:nvSpPr>
        <p:spPr bwMode="auto">
          <a:xfrm>
            <a:off x="4621301" y="2434106"/>
            <a:ext cx="2491996" cy="2459863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34896" y="2585017"/>
            <a:ext cx="2049684" cy="2049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WordArt 9"/>
          <p:cNvSpPr>
            <a:spLocks noChangeArrowheads="1" noChangeShapeType="1" noTextEdit="1"/>
          </p:cNvSpPr>
          <p:nvPr/>
        </p:nvSpPr>
        <p:spPr bwMode="auto">
          <a:xfrm>
            <a:off x="5162192" y="3484112"/>
            <a:ext cx="1511300" cy="431800"/>
          </a:xfrm>
          <a:prstGeom prst="rect">
            <a:avLst/>
          </a:prstGeom>
          <a:effectLst/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ES" sz="36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La Iglesia</a:t>
            </a:r>
          </a:p>
        </p:txBody>
      </p:sp>
      <p:pic>
        <p:nvPicPr>
          <p:cNvPr id="1026" name="Picture 2" descr="Resultado de imagen para imagenes de la tierra nuev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661" y="4965918"/>
            <a:ext cx="2154588" cy="1615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21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1" grpId="0" animBg="1"/>
      <p:bldP spid="13" grpId="0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7" name="3 CuadroTexto"/>
          <p:cNvSpPr txBox="1"/>
          <p:nvPr/>
        </p:nvSpPr>
        <p:spPr>
          <a:xfrm>
            <a:off x="5471374" y="0"/>
            <a:ext cx="1058215" cy="132343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ngle"/>
          </a:sp3d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CO" sz="8000" b="1" dirty="0">
                <a:ln/>
                <a:solidFill>
                  <a:schemeClr val="accent6">
                    <a:lumMod val="75000"/>
                  </a:schemeClr>
                </a:solidFill>
              </a:rPr>
              <a:t>IV</a:t>
            </a:r>
          </a:p>
        </p:txBody>
      </p:sp>
      <p:sp>
        <p:nvSpPr>
          <p:cNvPr id="8" name="3 CuadroTexto"/>
          <p:cNvSpPr txBox="1"/>
          <p:nvPr/>
        </p:nvSpPr>
        <p:spPr>
          <a:xfrm>
            <a:off x="836215" y="1791986"/>
            <a:ext cx="10702344" cy="28623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CO" sz="6000" b="1" dirty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EMBLEMA Y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CO" sz="6000" b="1" dirty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AUTENTICIDAD DE LA DADIVOSIDAD</a:t>
            </a:r>
          </a:p>
        </p:txBody>
      </p:sp>
    </p:spTree>
    <p:extLst>
      <p:ext uri="{BB962C8B-B14F-4D97-AF65-F5344CB8AC3E}">
        <p14:creationId xmlns:p14="http://schemas.microsoft.com/office/powerpoint/2010/main" val="31826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6" name="2 Subtítulo"/>
          <p:cNvSpPr txBox="1">
            <a:spLocks/>
          </p:cNvSpPr>
          <p:nvPr/>
        </p:nvSpPr>
        <p:spPr>
          <a:xfrm>
            <a:off x="462729" y="399245"/>
            <a:ext cx="10753858" cy="525397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5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Levíticos 1</a:t>
            </a:r>
          </a:p>
          <a:p>
            <a:pPr algn="just"/>
            <a:r>
              <a:rPr lang="es-CO" sz="5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1 Llamó Jehová a Moisés, y habló con él desde el tabernáculo de reunión, diciendo: </a:t>
            </a:r>
          </a:p>
          <a:p>
            <a:pPr algn="just"/>
            <a:r>
              <a:rPr lang="es-CO" sz="5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2 Habla a los hijos de Israel y diles: Cuando alguno de entre vosotros ofrece ofrenda a Jehová, de ganado vacuno u ovejuno haréis vuestra ofrenda.</a:t>
            </a:r>
          </a:p>
        </p:txBody>
      </p:sp>
    </p:spTree>
    <p:extLst>
      <p:ext uri="{BB962C8B-B14F-4D97-AF65-F5344CB8AC3E}">
        <p14:creationId xmlns:p14="http://schemas.microsoft.com/office/powerpoint/2010/main" val="107019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6" name="2 Subtítulo"/>
          <p:cNvSpPr txBox="1">
            <a:spLocks/>
          </p:cNvSpPr>
          <p:nvPr/>
        </p:nvSpPr>
        <p:spPr>
          <a:xfrm>
            <a:off x="462729" y="399245"/>
            <a:ext cx="10753858" cy="525397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5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Levíticos 1</a:t>
            </a:r>
          </a:p>
          <a:p>
            <a:pPr algn="just"/>
            <a:r>
              <a:rPr lang="es-CO" sz="5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3 Si su ofrenda fuere holocausto vacuno, macho </a:t>
            </a:r>
            <a:r>
              <a:rPr lang="es-CO" sz="54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CC00"/>
                </a:solidFill>
              </a:rPr>
              <a:t>sin defecto </a:t>
            </a:r>
            <a:r>
              <a:rPr lang="es-CO" sz="5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lo ofrecerá; </a:t>
            </a:r>
            <a:r>
              <a:rPr lang="es-CO" sz="54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CC00"/>
                </a:solidFill>
              </a:rPr>
              <a:t>de su voluntad</a:t>
            </a:r>
            <a:r>
              <a:rPr lang="es-CO" sz="5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 lo ofrecerá </a:t>
            </a:r>
            <a:r>
              <a:rPr lang="es-CO" sz="5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CC00"/>
                </a:solidFill>
              </a:rPr>
              <a:t>a la puerta del tabernáculo de reunión delante de Jehová</a:t>
            </a:r>
            <a:r>
              <a:rPr lang="es-CO" sz="5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br>
              <a:rPr lang="es-CO" sz="5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s-CO" sz="5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4 </a:t>
            </a:r>
            <a:r>
              <a:rPr lang="es-CO" sz="5400" b="1" u="sng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00CC00"/>
                </a:solidFill>
              </a:rPr>
              <a:t>Y pondrá su mano sobre la cabeza del holocausto, </a:t>
            </a:r>
            <a:r>
              <a:rPr lang="es-CO" sz="5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y será aceptado para expiación suya. </a:t>
            </a:r>
          </a:p>
        </p:txBody>
      </p:sp>
    </p:spTree>
    <p:extLst>
      <p:ext uri="{BB962C8B-B14F-4D97-AF65-F5344CB8AC3E}">
        <p14:creationId xmlns:p14="http://schemas.microsoft.com/office/powerpoint/2010/main" val="1664587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6" name="2 Subtítulo"/>
          <p:cNvSpPr txBox="1">
            <a:spLocks/>
          </p:cNvSpPr>
          <p:nvPr/>
        </p:nvSpPr>
        <p:spPr>
          <a:xfrm>
            <a:off x="462729" y="399245"/>
            <a:ext cx="10753858" cy="585988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5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Levíticos 1</a:t>
            </a:r>
          </a:p>
          <a:p>
            <a:pPr algn="just"/>
            <a:r>
              <a:rPr lang="es-CO" sz="5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5 Entonces degollará el becerro en la presencia de Jehová; y los sacerdotes hijos de Aarón ofrecerán la sangre, y la rociarán alrededor sobre el altar, el cual está a la puerta del tabernáculo de reunión… 9 Él lavará con agua los intestinos y las piernas, y el sacerdote lo quemará todo sobre el altar.</a:t>
            </a:r>
          </a:p>
        </p:txBody>
      </p:sp>
    </p:spTree>
    <p:extLst>
      <p:ext uri="{BB962C8B-B14F-4D97-AF65-F5344CB8AC3E}">
        <p14:creationId xmlns:p14="http://schemas.microsoft.com/office/powerpoint/2010/main" val="1081201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6" name="2 Subtítulo"/>
          <p:cNvSpPr txBox="1">
            <a:spLocks/>
          </p:cNvSpPr>
          <p:nvPr/>
        </p:nvSpPr>
        <p:spPr>
          <a:xfrm>
            <a:off x="1416676" y="953036"/>
            <a:ext cx="9182637" cy="341290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5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Levíticos 1</a:t>
            </a:r>
          </a:p>
          <a:p>
            <a:pPr algn="just"/>
            <a:r>
              <a:rPr lang="es-CO" sz="54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Es un holocausto: </a:t>
            </a:r>
            <a:r>
              <a:rPr lang="es-CO" sz="54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CC00"/>
                </a:solidFill>
              </a:rPr>
              <a:t>Ofrenda quemada de olor grato para Jehová. </a:t>
            </a:r>
          </a:p>
        </p:txBody>
      </p:sp>
      <p:sp>
        <p:nvSpPr>
          <p:cNvPr id="3" name="Pergamino horizontal 2"/>
          <p:cNvSpPr/>
          <p:nvPr/>
        </p:nvSpPr>
        <p:spPr>
          <a:xfrm>
            <a:off x="3760631" y="3709115"/>
            <a:ext cx="434662" cy="270458"/>
          </a:xfrm>
          <a:prstGeom prst="horizontalScroll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4336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6" name="2 Subtítulo"/>
          <p:cNvSpPr txBox="1">
            <a:spLocks/>
          </p:cNvSpPr>
          <p:nvPr/>
        </p:nvSpPr>
        <p:spPr>
          <a:xfrm>
            <a:off x="1470661" y="167275"/>
            <a:ext cx="9414457" cy="1493950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7200" b="1" dirty="0">
                <a:ln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00B050"/>
                </a:solidFill>
              </a:rPr>
              <a:t>EL REGISTRO CELESTIAL</a:t>
            </a:r>
            <a:endParaRPr lang="es-CO" sz="7200" b="1" dirty="0">
              <a:ln>
                <a:solidFill>
                  <a:srgbClr val="70AD47">
                    <a:lumMod val="50000"/>
                  </a:srgbClr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5" name="2 Subtítulo"/>
          <p:cNvSpPr txBox="1">
            <a:spLocks/>
          </p:cNvSpPr>
          <p:nvPr/>
        </p:nvSpPr>
        <p:spPr>
          <a:xfrm>
            <a:off x="685050" y="1661225"/>
            <a:ext cx="10200068" cy="4064326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4800" b="1" dirty="0">
                <a:ln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</a:rPr>
              <a:t>Me fue mostrado que el ángel registrador anota fielmente, toda ofrenda </a:t>
            </a:r>
            <a:r>
              <a:rPr lang="es-CO" sz="4800" b="1" dirty="0">
                <a:ln>
                  <a:solidFill>
                    <a:srgbClr val="007635"/>
                  </a:solidFill>
                </a:ln>
                <a:solidFill>
                  <a:srgbClr val="00B050"/>
                </a:solidFill>
              </a:rPr>
              <a:t>dedicada a Dios y puesta en la tesorería</a:t>
            </a:r>
            <a:r>
              <a:rPr lang="es-CO" sz="4800" b="1" dirty="0">
                <a:ln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</a:rPr>
              <a:t>, y también el resultado final de los recursos así consagrados. </a:t>
            </a:r>
          </a:p>
        </p:txBody>
      </p:sp>
    </p:spTree>
    <p:extLst>
      <p:ext uri="{BB962C8B-B14F-4D97-AF65-F5344CB8AC3E}">
        <p14:creationId xmlns:p14="http://schemas.microsoft.com/office/powerpoint/2010/main" val="73321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2 Subtítulo"/>
          <p:cNvSpPr txBox="1">
            <a:spLocks/>
          </p:cNvSpPr>
          <p:nvPr/>
        </p:nvSpPr>
        <p:spPr>
          <a:xfrm>
            <a:off x="1223491" y="1416676"/>
            <a:ext cx="9569003" cy="4417453"/>
          </a:xfrm>
          <a:prstGeom prst="rect">
            <a:avLst/>
          </a:prstGeom>
        </p:spPr>
        <p:txBody>
          <a:bodyPr vert="horz" lIns="91440" tIns="45720" rIns="91440" bIns="45720" rtlCol="0">
            <a:noAutofit/>
            <a:scene3d>
              <a:camera prst="obliqueBottomLef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O" sz="5400" b="1" dirty="0">
                <a:ln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</a:rPr>
              <a:t>El ojo de Dios reconoce todo centavo dedicado a su causa y </a:t>
            </a:r>
            <a:r>
              <a:rPr lang="es-CO" sz="5400" b="1" dirty="0">
                <a:ln>
                  <a:solidFill>
                    <a:srgbClr val="007635"/>
                  </a:solidFill>
                </a:ln>
                <a:solidFill>
                  <a:srgbClr val="00B050"/>
                </a:solidFill>
              </a:rPr>
              <a:t>la buena o mala disposición </a:t>
            </a:r>
            <a:r>
              <a:rPr lang="es-CO" sz="5400" b="1" dirty="0">
                <a:ln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</a:rPr>
              <a:t>del dador. </a:t>
            </a:r>
            <a:r>
              <a:rPr lang="es-CO" sz="5400" b="1" dirty="0">
                <a:ln>
                  <a:solidFill>
                    <a:srgbClr val="007635"/>
                  </a:solidFill>
                </a:ln>
                <a:solidFill>
                  <a:srgbClr val="00B050"/>
                </a:solidFill>
              </a:rPr>
              <a:t>El motivo </a:t>
            </a:r>
            <a:r>
              <a:rPr lang="es-CO" sz="5400" b="1" dirty="0">
                <a:ln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</a:rPr>
              <a:t>que impulsa a dar es también anotado. HC 333</a:t>
            </a:r>
          </a:p>
        </p:txBody>
      </p:sp>
    </p:spTree>
    <p:extLst>
      <p:ext uri="{BB962C8B-B14F-4D97-AF65-F5344CB8AC3E}">
        <p14:creationId xmlns:p14="http://schemas.microsoft.com/office/powerpoint/2010/main" val="575008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3 CuadroTexto"/>
          <p:cNvSpPr txBox="1"/>
          <p:nvPr/>
        </p:nvSpPr>
        <p:spPr>
          <a:xfrm>
            <a:off x="656823" y="708793"/>
            <a:ext cx="10228295" cy="44012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La ofrenda verdadera, presentada en forma adecuada, es el mecanismo más poderoso de transformación y purificación. Cuando lo usamos bien el Señor se delita quitando de nosotros el mal que más daño causa en nuestra relación con él… EL EGOÍSMO.</a:t>
            </a:r>
          </a:p>
        </p:txBody>
      </p:sp>
    </p:spTree>
    <p:extLst>
      <p:ext uri="{BB962C8B-B14F-4D97-AF65-F5344CB8AC3E}">
        <p14:creationId xmlns:p14="http://schemas.microsoft.com/office/powerpoint/2010/main" val="2096088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7" name="3 CuadroTexto"/>
          <p:cNvSpPr txBox="1"/>
          <p:nvPr/>
        </p:nvSpPr>
        <p:spPr>
          <a:xfrm>
            <a:off x="5471374" y="0"/>
            <a:ext cx="1058215" cy="132343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ngle"/>
          </a:sp3d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CO" sz="8000" b="1" dirty="0">
                <a:ln/>
                <a:solidFill>
                  <a:schemeClr val="accent6">
                    <a:lumMod val="75000"/>
                  </a:schemeClr>
                </a:solidFill>
              </a:rPr>
              <a:t>V</a:t>
            </a:r>
          </a:p>
        </p:txBody>
      </p:sp>
      <p:sp>
        <p:nvSpPr>
          <p:cNvPr id="8" name="3 CuadroTexto"/>
          <p:cNvSpPr txBox="1"/>
          <p:nvPr/>
        </p:nvSpPr>
        <p:spPr>
          <a:xfrm>
            <a:off x="1094704" y="1598803"/>
            <a:ext cx="10443855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CO" sz="6000" b="1" dirty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APLICACIÓN DEL MECANISMO DE TRANSFORMACIÓN Y PURIFICACIÓN</a:t>
            </a:r>
          </a:p>
        </p:txBody>
      </p:sp>
    </p:spTree>
    <p:extLst>
      <p:ext uri="{BB962C8B-B14F-4D97-AF65-F5344CB8AC3E}">
        <p14:creationId xmlns:p14="http://schemas.microsoft.com/office/powerpoint/2010/main" val="4242418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3 CuadroTexto"/>
          <p:cNvSpPr txBox="1"/>
          <p:nvPr/>
        </p:nvSpPr>
        <p:spPr>
          <a:xfrm>
            <a:off x="850006" y="451216"/>
            <a:ext cx="10228295" cy="50167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Malaquías 3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1 He aquí, yo envío mi mensajero, el cual preparará el camino delante de mí; y vendrá súbitamente a su templo el Señor a quien vosotros buscáis, y el ángel del pacto, a quien deseáis vosotros. He aquí viene, ha dicho Jehová de los ejércitos. </a:t>
            </a:r>
            <a:b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</a:br>
            <a:endParaRPr lang="es-CO" sz="4000" b="1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518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CuadroTexto"/>
          <p:cNvSpPr txBox="1"/>
          <p:nvPr/>
        </p:nvSpPr>
        <p:spPr>
          <a:xfrm>
            <a:off x="385574" y="317429"/>
            <a:ext cx="11231170" cy="83099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  <a:scene3d>
              <a:camera prst="perspectiveBelow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UNA EMPRESA DIVINA SOBRE LA TIERRA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076984" y="1408223"/>
            <a:ext cx="4547308" cy="83099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  <a:scene3d>
              <a:camera prst="perspectiveBelow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ysClr val="windowText" lastClr="000000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OBJETO SOCIAL: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305405" y="2575365"/>
            <a:ext cx="8496944" cy="83099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  <a:scene3d>
              <a:camera prst="perspectiveBelow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Salvar a la humanidad perdida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1305405" y="3970562"/>
            <a:ext cx="8811468" cy="83099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  <a:scene3d>
              <a:camera prst="perspectiveBelow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ysClr val="windowText" lastClr="000000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SOCIOS o ACCIONISTAS: 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89397" y="5151508"/>
            <a:ext cx="10766738" cy="83099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  <a:scene3d>
              <a:camera prst="perspectiveBelow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NOSOTROS, CADA MIEMBRO DE IGLESIA</a:t>
            </a:r>
          </a:p>
        </p:txBody>
      </p:sp>
    </p:spTree>
    <p:extLst>
      <p:ext uri="{BB962C8B-B14F-4D97-AF65-F5344CB8AC3E}">
        <p14:creationId xmlns:p14="http://schemas.microsoft.com/office/powerpoint/2010/main" val="1651826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3 CuadroTexto"/>
          <p:cNvSpPr txBox="1"/>
          <p:nvPr/>
        </p:nvSpPr>
        <p:spPr>
          <a:xfrm>
            <a:off x="850006" y="1310797"/>
            <a:ext cx="10228295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Malaquías 3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2 ¿Y quién podrá soportar el tiempo de su venida? ¿o quién podrá estar en pie cuando él se manifieste? Porque él es como fuego purificador, y como jabón de lavadores. </a:t>
            </a:r>
          </a:p>
        </p:txBody>
      </p:sp>
    </p:spTree>
    <p:extLst>
      <p:ext uri="{BB962C8B-B14F-4D97-AF65-F5344CB8AC3E}">
        <p14:creationId xmlns:p14="http://schemas.microsoft.com/office/powerpoint/2010/main" val="129960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3 CuadroTexto"/>
          <p:cNvSpPr txBox="1"/>
          <p:nvPr/>
        </p:nvSpPr>
        <p:spPr>
          <a:xfrm>
            <a:off x="850006" y="451216"/>
            <a:ext cx="10228295" cy="50167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Malaquías 3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3 Y se sentará para afinar y limpiar la plata; porque limpiará a los hijos de Leví, los afinará como a oro y como a plata, y traerán a Jehová ofrenda en justicia. </a:t>
            </a:r>
            <a:b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</a:b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4 Y será grata a Jehová la ofrenda de Judá y de Jerusalén, como en los días pasados, y como en los años antiguos.</a:t>
            </a:r>
          </a:p>
        </p:txBody>
      </p:sp>
    </p:spTree>
    <p:extLst>
      <p:ext uri="{BB962C8B-B14F-4D97-AF65-F5344CB8AC3E}">
        <p14:creationId xmlns:p14="http://schemas.microsoft.com/office/powerpoint/2010/main" val="1111225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CuadroTexto"/>
          <p:cNvSpPr txBox="1"/>
          <p:nvPr/>
        </p:nvSpPr>
        <p:spPr>
          <a:xfrm>
            <a:off x="385574" y="317429"/>
            <a:ext cx="11231170" cy="83099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  <a:scene3d>
              <a:camera prst="perspectiveBelow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UNA EMPRESA DIVINA SOBRE LA TIERRA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373198" y="2734747"/>
            <a:ext cx="4547308" cy="83099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  <a:scene3d>
              <a:camera prst="perspectiveBelow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ysClr val="windowText" lastClr="000000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CAPITAL SOCIAL: 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575861" y="4365528"/>
            <a:ext cx="8496944" cy="83099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  <a:scene3d>
              <a:camera prst="perspectiveBelow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Nuestro Diezmos y ofrendas</a:t>
            </a:r>
          </a:p>
        </p:txBody>
      </p:sp>
    </p:spTree>
    <p:extLst>
      <p:ext uri="{BB962C8B-B14F-4D97-AF65-F5344CB8AC3E}">
        <p14:creationId xmlns:p14="http://schemas.microsoft.com/office/powerpoint/2010/main" val="197853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CuadroTexto"/>
          <p:cNvSpPr txBox="1"/>
          <p:nvPr/>
        </p:nvSpPr>
        <p:spPr>
          <a:xfrm>
            <a:off x="385574" y="317429"/>
            <a:ext cx="11231170" cy="83099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  <a:scene3d>
              <a:camera prst="perspectiveBelow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chemeClr val="accent6">
                      <a:lumMod val="40000"/>
                      <a:lumOff val="60000"/>
                    </a:schemeClr>
                  </a:solidFill>
                </a:ln>
                <a:solidFill>
                  <a:srgbClr val="00CC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UNA EMPRESA DIVINA SOBRE LA TIERRA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3489108" y="1949136"/>
            <a:ext cx="4547308" cy="83099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 rtlCol="0">
            <a:spAutoFit/>
            <a:scene3d>
              <a:camera prst="perspectiveBelow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ysClr val="windowText" lastClr="000000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DIVIDENDOS: </a:t>
            </a:r>
          </a:p>
        </p:txBody>
      </p:sp>
      <p:sp>
        <p:nvSpPr>
          <p:cNvPr id="7" name="3 CuadroTexto"/>
          <p:cNvSpPr txBox="1"/>
          <p:nvPr/>
        </p:nvSpPr>
        <p:spPr>
          <a:xfrm>
            <a:off x="199226" y="3211182"/>
            <a:ext cx="11603865" cy="267765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ngle"/>
          </a:sp3d>
        </p:spPr>
        <p:txBody>
          <a:bodyPr wrap="square" rtlCol="0">
            <a:spAutoFit/>
            <a:scene3d>
              <a:camera prst="perspectiveBelow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7200" b="1" dirty="0">
                <a:ln w="11430">
                  <a:solidFill>
                    <a:sysClr val="windowText" lastClr="000000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Cien veces más aquí en la tierra, y al final, la vida eterna</a:t>
            </a:r>
          </a:p>
          <a:p>
            <a:pPr algn="r"/>
            <a:r>
              <a:rPr lang="es-CO" sz="2400" b="1" dirty="0">
                <a:ln w="11430">
                  <a:solidFill>
                    <a:sysClr val="windowText" lastClr="000000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Mat. 19.29</a:t>
            </a:r>
          </a:p>
        </p:txBody>
      </p:sp>
    </p:spTree>
    <p:extLst>
      <p:ext uri="{BB962C8B-B14F-4D97-AF65-F5344CB8AC3E}">
        <p14:creationId xmlns:p14="http://schemas.microsoft.com/office/powerpoint/2010/main" val="161324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3 CuadroTexto"/>
          <p:cNvSpPr txBox="1"/>
          <p:nvPr/>
        </p:nvSpPr>
        <p:spPr>
          <a:xfrm>
            <a:off x="1455313" y="2129357"/>
            <a:ext cx="9478850" cy="255454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ngle"/>
          </a:sp3d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CO" sz="8000" b="1" dirty="0">
                <a:ln>
                  <a:solidFill>
                    <a:srgbClr val="7030A0"/>
                  </a:solidFill>
                </a:ln>
                <a:solidFill>
                  <a:srgbClr val="00CC00"/>
                </a:solidFill>
              </a:rPr>
              <a:t>Estado moral de los socios</a:t>
            </a:r>
          </a:p>
        </p:txBody>
      </p:sp>
      <p:sp>
        <p:nvSpPr>
          <p:cNvPr id="5" name="3 CuadroTexto"/>
          <p:cNvSpPr txBox="1"/>
          <p:nvPr/>
        </p:nvSpPr>
        <p:spPr>
          <a:xfrm>
            <a:off x="5471374" y="0"/>
            <a:ext cx="1006699" cy="1323439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ngle"/>
          </a:sp3d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CO" sz="8000" b="1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I</a:t>
            </a:r>
          </a:p>
        </p:txBody>
      </p:sp>
    </p:spTree>
    <p:extLst>
      <p:ext uri="{BB962C8B-B14F-4D97-AF65-F5344CB8AC3E}">
        <p14:creationId xmlns:p14="http://schemas.microsoft.com/office/powerpoint/2010/main" val="26025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116" y="2189244"/>
            <a:ext cx="4626506" cy="4552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3 CuadroTexto"/>
          <p:cNvSpPr txBox="1"/>
          <p:nvPr/>
        </p:nvSpPr>
        <p:spPr>
          <a:xfrm>
            <a:off x="840373" y="193183"/>
            <a:ext cx="10573555" cy="193899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ngle"/>
          </a:sp3d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CO" sz="6000" b="1" dirty="0">
                <a:ln>
                  <a:solidFill>
                    <a:srgbClr val="7030A0"/>
                  </a:solidFill>
                </a:ln>
                <a:solidFill>
                  <a:schemeClr val="bg1">
                    <a:lumMod val="65000"/>
                  </a:schemeClr>
                </a:solidFill>
              </a:rPr>
              <a:t>Todos estamos terriblemente enfermos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219876" y="3957835"/>
            <a:ext cx="3604985" cy="1015663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ngle"/>
          </a:sp3d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CO" sz="6000" b="1" dirty="0">
                <a:ln>
                  <a:solidFill>
                    <a:schemeClr val="accent2"/>
                  </a:solidFill>
                </a:ln>
                <a:solidFill>
                  <a:schemeClr val="bg1">
                    <a:lumMod val="65000"/>
                  </a:schemeClr>
                </a:solidFill>
              </a:rPr>
              <a:t>EGOISMO</a:t>
            </a:r>
          </a:p>
        </p:txBody>
      </p:sp>
    </p:spTree>
    <p:extLst>
      <p:ext uri="{BB962C8B-B14F-4D97-AF65-F5344CB8AC3E}">
        <p14:creationId xmlns:p14="http://schemas.microsoft.com/office/powerpoint/2010/main" val="326680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118" y="167275"/>
            <a:ext cx="1306882" cy="1143522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pic>
        <p:nvPicPr>
          <p:cNvPr id="14" name="Imagen 13" descr="http://1.bp.blogspot.com/-84YutrEBTks/U8QEZkheIGI/AAAAAAAAAAs/jyDZ29J-zPA/s1600/frases-evangelicas-frases-evangelicas-da-biblia-76d80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93" y="5725551"/>
            <a:ext cx="1770745" cy="931729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3 CuadroTexto"/>
          <p:cNvSpPr txBox="1"/>
          <p:nvPr/>
        </p:nvSpPr>
        <p:spPr>
          <a:xfrm>
            <a:off x="527642" y="447183"/>
            <a:ext cx="10653694" cy="52014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2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CMC Cap. 4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 </a:t>
            </a:r>
            <a:r>
              <a:rPr lang="es-CO" sz="32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PRINCIPIOS CONFLICTIVOS DE CRISTO Y SATANÁS</a:t>
            </a:r>
            <a:br>
              <a:rPr lang="es-CO" sz="32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</a:br>
            <a:endParaRPr lang="es-CO" sz="3200" b="1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CO" sz="4000" b="1" dirty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Los seres humanos pertenecen a una gran familia: la familia de Dios. El propósito del Creador era que los seres humanos se respetaran y se amaran mutuamente, y que siempre manifestaran un interés puro y abnegado en el bienestar mutuo. </a:t>
            </a:r>
          </a:p>
        </p:txBody>
      </p:sp>
    </p:spTree>
    <p:extLst>
      <p:ext uri="{BB962C8B-B14F-4D97-AF65-F5344CB8AC3E}">
        <p14:creationId xmlns:p14="http://schemas.microsoft.com/office/powerpoint/2010/main" val="151679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5877</TotalTime>
  <Words>1302</Words>
  <Application>Microsoft Office PowerPoint</Application>
  <PresentationFormat>Panorámica</PresentationFormat>
  <Paragraphs>85</Paragraphs>
  <Slides>41</Slides>
  <Notes>0</Notes>
  <HiddenSlides>1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7" baseType="lpstr">
      <vt:lpstr>Arial</vt:lpstr>
      <vt:lpstr>Arial Black</vt:lpstr>
      <vt:lpstr>Calibri</vt:lpstr>
      <vt:lpstr>Calibri Light</vt:lpstr>
      <vt:lpstr>Times New Roman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Edgar B</dc:creator>
  <cp:lastModifiedBy>Edgar Manuel Borja Cudri</cp:lastModifiedBy>
  <cp:revision>152</cp:revision>
  <dcterms:created xsi:type="dcterms:W3CDTF">2015-10-17T18:38:54Z</dcterms:created>
  <dcterms:modified xsi:type="dcterms:W3CDTF">2019-02-23T01:18:27Z</dcterms:modified>
</cp:coreProperties>
</file>